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0" r:id="rId2"/>
  </p:sldMasterIdLst>
  <p:sldIdLst>
    <p:sldId id="257" r:id="rId3"/>
    <p:sldId id="260" r:id="rId4"/>
    <p:sldId id="300" r:id="rId5"/>
    <p:sldId id="261" r:id="rId6"/>
    <p:sldId id="256" r:id="rId7"/>
    <p:sldId id="262" r:id="rId8"/>
    <p:sldId id="296" r:id="rId9"/>
    <p:sldId id="297" r:id="rId10"/>
    <p:sldId id="298" r:id="rId11"/>
    <p:sldId id="291" r:id="rId12"/>
    <p:sldId id="299" r:id="rId13"/>
    <p:sldId id="292" r:id="rId14"/>
    <p:sldId id="293" r:id="rId15"/>
    <p:sldId id="263" r:id="rId16"/>
    <p:sldId id="294" r:id="rId17"/>
    <p:sldId id="301" r:id="rId18"/>
    <p:sldId id="302" r:id="rId19"/>
    <p:sldId id="287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ichaelsudsina\Dropbox%20(Sudsina%20&amp;%20Assoc)\Sudsina%20&amp;%20Assoc%20Team%20Folder\1-SA%20deals\School\Sandusky%20City%20Schools\2017\Finance%20Committee%20Summary%20041917%20-%20Sandusky%20CSD\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'Par and Interest Rate'!$D$3</c:f>
              <c:strCache>
                <c:ptCount val="1"/>
                <c:pt idx="0">
                  <c:v>Par Amount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-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 and Interest Rate'!$C$4:$C$6</c:f>
              <c:strCache>
                <c:ptCount val="3"/>
                <c:pt idx="0">
                  <c:v>Non-bank Qualified 4.41%</c:v>
                </c:pt>
                <c:pt idx="1">
                  <c:v>Bank Qualified 3.38%</c:v>
                </c:pt>
                <c:pt idx="2">
                  <c:v>Total 4.19%</c:v>
                </c:pt>
              </c:strCache>
            </c:strRef>
          </c:cat>
          <c:val>
            <c:numRef>
              <c:f>'Par and Interest Rate'!$D$4:$D$6</c:f>
              <c:numCache>
                <c:formatCode>"$"#,##0_);[Red]\("$"#,##0\)</c:formatCode>
                <c:ptCount val="3"/>
                <c:pt idx="0">
                  <c:v>24935000</c:v>
                </c:pt>
                <c:pt idx="1">
                  <c:v>9215000</c:v>
                </c:pt>
                <c:pt idx="2">
                  <c:v>34150000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625160"/>
        <c:axId val="156576024"/>
        <c:axId val="0"/>
      </c:bar3DChart>
      <c:catAx>
        <c:axId val="362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76024"/>
        <c:crosses val="autoZero"/>
        <c:auto val="1"/>
        <c:lblAlgn val="ctr"/>
        <c:lblOffset val="100"/>
        <c:noMultiLvlLbl val="0"/>
      </c:catAx>
      <c:valAx>
        <c:axId val="15657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6231"/>
            <a:ext cx="7772400" cy="2387600"/>
          </a:xfrm>
        </p:spPr>
        <p:txBody>
          <a:bodyPr anchor="b"/>
          <a:lstStyle>
            <a:lvl1pPr algn="ctr">
              <a:defRPr sz="6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5906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2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AvantGarde Md BT" panose="020B0602020202020204" pitchFamily="34" charset="0"/>
              </a:defRPr>
            </a:lvl1pPr>
          </a:lstStyle>
          <a:p>
            <a:fld id="{C0A34696-FBD8-47FD-A6EA-6AB98DA62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9455" y="6406592"/>
            <a:ext cx="858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0847E-D2DD-4E86-94FB-E70BF471D5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962968" y="5875719"/>
            <a:ext cx="709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Text Here</a:t>
            </a:r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18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39394"/>
            <a:ext cx="7886700" cy="63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81661"/>
            <a:ext cx="7886700" cy="3630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9648" y="6397853"/>
            <a:ext cx="77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4696-FBD8-47FD-A6EA-6AB98DA62A3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" y="-2687"/>
            <a:ext cx="9144253" cy="685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6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AvantGarde Md BT" panose="020B06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antGarde Md BT" panose="020B06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antGarde Md BT" panose="020B06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antGarde Md BT" panose="020B06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antGarde Md BT" panose="020B06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antGarde Md BT" panose="020B06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72"/>
            <a:ext cx="9157758" cy="68683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6274"/>
            <a:ext cx="9144000" cy="3342206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/>
              <a:t>Spring Community Forum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Tuesday, May 2, 2017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Sandusky High School </a:t>
            </a:r>
            <a:r>
              <a:rPr lang="en-US" sz="3600" b="1" dirty="0" smtClean="0"/>
              <a:t>Room 300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6:00 pm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111548" y="5842000"/>
            <a:ext cx="9275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vantGarde Md BT" panose="020B0602020202020204" pitchFamily="34" charset="0"/>
              </a:rPr>
              <a:t>BUILDING BETTER DREAMS</a:t>
            </a:r>
            <a:endParaRPr lang="en-US" sz="4800" b="1" dirty="0">
              <a:solidFill>
                <a:srgbClr val="002060"/>
              </a:solidFill>
              <a:latin typeface="AvantGarde Md BT" panose="020B06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1819"/>
            <a:ext cx="9144000" cy="177829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Mr. Fred Rodgers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800" b="0" dirty="0" err="1" smtClean="0">
                <a:solidFill>
                  <a:schemeClr val="tx1"/>
                </a:solidFill>
              </a:rPr>
              <a:t>Gilbane-Ozanne</a:t>
            </a:r>
            <a:r>
              <a:rPr lang="en-US" sz="2800" b="0" dirty="0" smtClean="0">
                <a:solidFill>
                  <a:schemeClr val="tx1"/>
                </a:solidFill>
              </a:rPr>
              <a:t/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Construction Manager at Risk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91267"/>
            <a:ext cx="7886700" cy="639709"/>
          </a:xfrm>
        </p:spPr>
        <p:txBody>
          <a:bodyPr/>
          <a:lstStyle/>
          <a:p>
            <a:r>
              <a:rPr lang="en-US" dirty="0"/>
              <a:t>CMR Process in Preconstruction &amp; Construction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45566"/>
            <a:ext cx="7886700" cy="3630630"/>
          </a:xfrm>
        </p:spPr>
        <p:txBody>
          <a:bodyPr/>
          <a:lstStyle/>
          <a:p>
            <a:r>
              <a:rPr lang="en-US" dirty="0" smtClean="0"/>
              <a:t>Upcoming 2017 Construction Activities</a:t>
            </a:r>
          </a:p>
          <a:p>
            <a:pPr lvl="1"/>
            <a:r>
              <a:rPr lang="en-US" dirty="0" smtClean="0"/>
              <a:t>Auditorium Work</a:t>
            </a:r>
          </a:p>
          <a:p>
            <a:pPr lvl="1"/>
            <a:r>
              <a:rPr lang="en-US" dirty="0" smtClean="0"/>
              <a:t>Abatement/Demo Activities</a:t>
            </a:r>
          </a:p>
          <a:p>
            <a:r>
              <a:rPr lang="en-US" dirty="0" smtClean="0"/>
              <a:t>2018 Construction Activities</a:t>
            </a:r>
          </a:p>
          <a:p>
            <a:pPr lvl="1"/>
            <a:r>
              <a:rPr lang="en-US" dirty="0" smtClean="0"/>
              <a:t>Two New Schools</a:t>
            </a:r>
          </a:p>
          <a:p>
            <a:pPr lvl="1"/>
            <a:r>
              <a:rPr lang="en-US" dirty="0" smtClean="0"/>
              <a:t>LFI Renovation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4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108"/>
            <a:ext cx="9144000" cy="63970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Mrs. Gina </a:t>
            </a:r>
            <a:r>
              <a:rPr lang="en-US" sz="5400" dirty="0" err="1" smtClean="0"/>
              <a:t>Deppert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39817"/>
            <a:ext cx="7886700" cy="73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CFO &amp; Treasurer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36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4274" y="1191694"/>
            <a:ext cx="8075449" cy="639709"/>
          </a:xfrm>
        </p:spPr>
        <p:txBody>
          <a:bodyPr/>
          <a:lstStyle/>
          <a:p>
            <a:pPr algn="ctr"/>
            <a:r>
              <a:rPr lang="en-US" sz="3200" dirty="0" smtClean="0"/>
              <a:t>Composition of Construction Funding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413000"/>
              </p:ext>
            </p:extLst>
          </p:nvPr>
        </p:nvGraphicFramePr>
        <p:xfrm>
          <a:off x="534988" y="1933575"/>
          <a:ext cx="8074025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Worksheet" r:id="rId3" imgW="4572000" imgH="2743200" progId="Excel.Sheet.12">
                  <p:embed/>
                </p:oleObj>
              </mc:Choice>
              <mc:Fallback>
                <p:oleObj name="Worksheet" r:id="rId3" imgW="4572000" imgH="274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4988" y="1933575"/>
                        <a:ext cx="8074025" cy="484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72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37051"/>
            <a:ext cx="7645400" cy="52824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Bank-qualified Interest Rates Versus Non-BQ Rates</a:t>
            </a:r>
            <a:endParaRPr lang="en-US" sz="2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568290"/>
              </p:ext>
            </p:extLst>
          </p:nvPr>
        </p:nvGraphicFramePr>
        <p:xfrm>
          <a:off x="762000" y="1765300"/>
          <a:ext cx="7658100" cy="496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1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550" y="1237051"/>
            <a:ext cx="7702550" cy="528249"/>
          </a:xfrm>
        </p:spPr>
        <p:txBody>
          <a:bodyPr>
            <a:noAutofit/>
          </a:bodyPr>
          <a:lstStyle/>
          <a:p>
            <a:r>
              <a:rPr lang="en-US" sz="2400" dirty="0" smtClean="0"/>
              <a:t>Bank-qualified Interest Rates Versus Non-BQ Rates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274" y="2616200"/>
            <a:ext cx="6769101" cy="41170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7550" y="1674367"/>
            <a:ext cx="7702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Result: By capturing bank-qualified status on $9,900,000 with the 2016 Bond Anticipation Notes, overall interest cost during the life of the bonds will be approximately $550,000 less at a present value of just over $440,000. </a:t>
            </a:r>
          </a:p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72713" y="3442004"/>
            <a:ext cx="2613399" cy="907985"/>
            <a:chOff x="3852113" y="3030527"/>
            <a:chExt cx="2613399" cy="907985"/>
          </a:xfrm>
        </p:grpSpPr>
        <p:sp>
          <p:nvSpPr>
            <p:cNvPr id="14" name="TextBox 13"/>
            <p:cNvSpPr txBox="1"/>
            <p:nvPr/>
          </p:nvSpPr>
          <p:spPr>
            <a:xfrm flipH="1">
              <a:off x="3852113" y="3030527"/>
              <a:ext cx="2613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Principal Payments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082295" y="3545533"/>
              <a:ext cx="75874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082295" y="3753846"/>
              <a:ext cx="758742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880450" y="3364230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NBQ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9789" y="3569180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BQ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174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108"/>
            <a:ext cx="9144000" cy="63970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Dr. Julie McDonald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39817"/>
            <a:ext cx="7886700" cy="73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Chief Academic Officer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46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7222"/>
            <a:ext cx="7886700" cy="1251882"/>
          </a:xfrm>
        </p:spPr>
        <p:txBody>
          <a:bodyPr/>
          <a:lstStyle/>
          <a:p>
            <a:r>
              <a:rPr lang="en-US" dirty="0" smtClean="0"/>
              <a:t>Building Assignments &amp; Academic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1660"/>
            <a:ext cx="7886700" cy="3999613"/>
          </a:xfrm>
        </p:spPr>
        <p:txBody>
          <a:bodyPr>
            <a:normAutofit/>
          </a:bodyPr>
          <a:lstStyle/>
          <a:p>
            <a:r>
              <a:rPr lang="en-US" dirty="0" smtClean="0"/>
              <a:t>Buildings are being designed to be developmentally appropriate for the age range on the identified sites</a:t>
            </a:r>
          </a:p>
          <a:p>
            <a:r>
              <a:rPr lang="en-US" dirty="0" smtClean="0"/>
              <a:t>Grade level alignment (both across grade level and above and below) will be better able to marshal resources for curriculum, instruction, and support services</a:t>
            </a:r>
          </a:p>
          <a:p>
            <a:r>
              <a:rPr lang="en-US" dirty="0" smtClean="0"/>
              <a:t>Collegial professional development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56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45680"/>
            <a:ext cx="7886700" cy="639709"/>
          </a:xfrm>
        </p:spPr>
        <p:txBody>
          <a:bodyPr/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418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62652"/>
            <a:ext cx="7886700" cy="639709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Dr. Eugene T. W. Sanders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04919"/>
            <a:ext cx="7886700" cy="6622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 smtClean="0"/>
              <a:t>Chief Executive Officer &amp; Superintendent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8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63316"/>
            <a:ext cx="7886700" cy="1215787"/>
          </a:xfrm>
        </p:spPr>
        <p:txBody>
          <a:bodyPr/>
          <a:lstStyle/>
          <a:p>
            <a:r>
              <a:rPr lang="en-US" dirty="0" smtClean="0"/>
              <a:t>Introduction of Program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581661"/>
            <a:ext cx="8262687" cy="3630630"/>
          </a:xfrm>
        </p:spPr>
        <p:txBody>
          <a:bodyPr/>
          <a:lstStyle/>
          <a:p>
            <a:r>
              <a:rPr lang="en-US" dirty="0" smtClean="0"/>
              <a:t>Update on Transformation Plan</a:t>
            </a:r>
          </a:p>
          <a:p>
            <a:r>
              <a:rPr lang="en-US" dirty="0" smtClean="0"/>
              <a:t>Dennis Kaplan, OFCC Representative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Feick</a:t>
            </a:r>
            <a:r>
              <a:rPr lang="en-US" dirty="0" smtClean="0"/>
              <a:t>, District Owner’s Representative</a:t>
            </a:r>
          </a:p>
          <a:p>
            <a:r>
              <a:rPr lang="en-US" dirty="0" err="1" smtClean="0"/>
              <a:t>Lesko</a:t>
            </a:r>
            <a:r>
              <a:rPr lang="en-US" dirty="0" smtClean="0"/>
              <a:t> Architecture</a:t>
            </a:r>
          </a:p>
          <a:p>
            <a:r>
              <a:rPr lang="en-US" dirty="0" err="1" smtClean="0"/>
              <a:t>Gilbane-Ozanne</a:t>
            </a:r>
            <a:r>
              <a:rPr lang="en-US" dirty="0" smtClean="0"/>
              <a:t> Construction Management</a:t>
            </a:r>
          </a:p>
          <a:p>
            <a:r>
              <a:rPr lang="en-US" dirty="0" smtClean="0"/>
              <a:t>Facilities Budget Update</a:t>
            </a:r>
          </a:p>
          <a:p>
            <a:r>
              <a:rPr lang="en-US" dirty="0" smtClean="0"/>
              <a:t>Building Assignments with Academic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3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73534"/>
            <a:ext cx="7886700" cy="63970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Mr. Dan </a:t>
            </a:r>
            <a:r>
              <a:rPr lang="en-US" sz="6000" dirty="0" err="1" smtClean="0"/>
              <a:t>Poggiali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86921"/>
            <a:ext cx="7886700" cy="73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Chief of Staff &amp; Transformation Officer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60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35" y="1197430"/>
            <a:ext cx="5737681" cy="559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108"/>
            <a:ext cx="9144000" cy="63970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Mr. Robert Blatchford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39817"/>
            <a:ext cx="7886700" cy="73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/>
              <a:t>Lesko</a:t>
            </a:r>
            <a:r>
              <a:rPr lang="en-US" sz="3200" dirty="0" smtClean="0"/>
              <a:t> Architecture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9667"/>
            <a:ext cx="7886700" cy="639709"/>
          </a:xfrm>
        </p:spPr>
        <p:txBody>
          <a:bodyPr/>
          <a:lstStyle/>
          <a:p>
            <a:r>
              <a:rPr lang="en-US" dirty="0" smtClean="0"/>
              <a:t>Project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5898"/>
            <a:ext cx="7886700" cy="1266439"/>
          </a:xfrm>
        </p:spPr>
        <p:txBody>
          <a:bodyPr/>
          <a:lstStyle/>
          <a:p>
            <a:r>
              <a:rPr lang="en-US" dirty="0" smtClean="0"/>
              <a:t>Examine existing conditions</a:t>
            </a:r>
          </a:p>
          <a:p>
            <a:pPr lvl="1"/>
            <a:r>
              <a:rPr lang="en-US" dirty="0" smtClean="0"/>
              <a:t>Surveys of each site</a:t>
            </a:r>
          </a:p>
          <a:p>
            <a:pPr lvl="1"/>
            <a:r>
              <a:rPr lang="en-US" dirty="0" smtClean="0"/>
              <a:t>Traffic studies at each site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3978859"/>
            <a:ext cx="7886700" cy="1266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Dialogue with City Representatives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9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1094"/>
            <a:ext cx="7886700" cy="639709"/>
          </a:xfrm>
        </p:spPr>
        <p:txBody>
          <a:bodyPr/>
          <a:lstStyle/>
          <a:p>
            <a:r>
              <a:rPr lang="en-US" dirty="0" smtClean="0"/>
              <a:t>New Buildings Planning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51460"/>
            <a:ext cx="7588250" cy="4225539"/>
          </a:xfrm>
        </p:spPr>
        <p:txBody>
          <a:bodyPr>
            <a:normAutofit/>
          </a:bodyPr>
          <a:lstStyle/>
          <a:p>
            <a:r>
              <a:rPr lang="en-US" dirty="0" smtClean="0"/>
              <a:t>Engagement of Administration, Teachers, &amp; Staff</a:t>
            </a:r>
          </a:p>
          <a:p>
            <a:r>
              <a:rPr lang="en-US" dirty="0" smtClean="0"/>
              <a:t>Educational Visioning/21</a:t>
            </a:r>
            <a:r>
              <a:rPr lang="en-US" baseline="30000" dirty="0" smtClean="0"/>
              <a:t>st</a:t>
            </a:r>
            <a:r>
              <a:rPr lang="en-US" dirty="0" smtClean="0"/>
              <a:t> Century Learning Environments</a:t>
            </a:r>
          </a:p>
          <a:p>
            <a:r>
              <a:rPr lang="en-US" dirty="0" smtClean="0"/>
              <a:t>Site visits to Vermilion PK-3 &amp; Bellevue PK-5 Elementary Schools</a:t>
            </a:r>
          </a:p>
          <a:p>
            <a:r>
              <a:rPr lang="en-US" dirty="0" smtClean="0"/>
              <a:t>Programming of Spaces</a:t>
            </a:r>
          </a:p>
          <a:p>
            <a:r>
              <a:rPr lang="en-US" dirty="0" smtClean="0"/>
              <a:t>Conceptual Planning/Schematic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2700"/>
            <a:ext cx="8515350" cy="1107503"/>
          </a:xfrm>
        </p:spPr>
        <p:txBody>
          <a:bodyPr/>
          <a:lstStyle/>
          <a:p>
            <a:r>
              <a:rPr lang="en-US" dirty="0" smtClean="0"/>
              <a:t>SMS/SHS Renovations Planning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95961"/>
            <a:ext cx="7886700" cy="3387340"/>
          </a:xfrm>
        </p:spPr>
        <p:txBody>
          <a:bodyPr/>
          <a:lstStyle/>
          <a:p>
            <a:r>
              <a:rPr lang="en-US" dirty="0" smtClean="0"/>
              <a:t>Programming &amp; Planning of all Renovation Projects</a:t>
            </a:r>
          </a:p>
          <a:p>
            <a:pPr lvl="1"/>
            <a:r>
              <a:rPr lang="en-US" dirty="0" smtClean="0"/>
              <a:t>Summer 2017</a:t>
            </a:r>
          </a:p>
          <a:p>
            <a:pPr lvl="2"/>
            <a:r>
              <a:rPr lang="en-US" dirty="0" smtClean="0"/>
              <a:t>Auditorium Stage Relief Vents &amp; Roofing</a:t>
            </a:r>
          </a:p>
          <a:p>
            <a:pPr lvl="1"/>
            <a:r>
              <a:rPr lang="en-US" dirty="0" smtClean="0"/>
              <a:t>Summer 2018</a:t>
            </a:r>
          </a:p>
          <a:p>
            <a:pPr lvl="2"/>
            <a:r>
              <a:rPr lang="en-US" dirty="0" smtClean="0"/>
              <a:t>Science Labs</a:t>
            </a:r>
          </a:p>
          <a:p>
            <a:pPr lvl="2"/>
            <a:r>
              <a:rPr lang="en-US" dirty="0" smtClean="0"/>
              <a:t>Rooms 300 &amp; 301</a:t>
            </a:r>
          </a:p>
          <a:p>
            <a:pPr lvl="2"/>
            <a:r>
              <a:rPr lang="en-US" dirty="0" smtClean="0"/>
              <a:t>Natatorium</a:t>
            </a:r>
          </a:p>
          <a:p>
            <a:pPr lvl="2"/>
            <a:r>
              <a:rPr lang="en-US" dirty="0" smtClean="0"/>
              <a:t>Planetarium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304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306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AvantGarde Md BT</vt:lpstr>
      <vt:lpstr>Calibri</vt:lpstr>
      <vt:lpstr>Century Gothic</vt:lpstr>
      <vt:lpstr>Custom Design</vt:lpstr>
      <vt:lpstr>Office Theme</vt:lpstr>
      <vt:lpstr>Worksheet</vt:lpstr>
      <vt:lpstr>Spring Community Forum  Tuesday, May 2, 2017  Sandusky High School Room 300 6:00 pm</vt:lpstr>
      <vt:lpstr>Dr. Eugene T. W. Sanders</vt:lpstr>
      <vt:lpstr>Introduction of Program Participants</vt:lpstr>
      <vt:lpstr>Mr. Dan Poggiali</vt:lpstr>
      <vt:lpstr>PowerPoint Presentation</vt:lpstr>
      <vt:lpstr>Mr. Robert Blatchford</vt:lpstr>
      <vt:lpstr>Project Update</vt:lpstr>
      <vt:lpstr>New Buildings Planning Update</vt:lpstr>
      <vt:lpstr>SMS/SHS Renovations Planning Update</vt:lpstr>
      <vt:lpstr>Mr. Fred Rodgers Gilbane-Ozanne Construction Manager at Risk</vt:lpstr>
      <vt:lpstr>CMR Process in Preconstruction &amp; Construction </vt:lpstr>
      <vt:lpstr>Mrs. Gina Deppert</vt:lpstr>
      <vt:lpstr>Composition of Construction Funding</vt:lpstr>
      <vt:lpstr>Bank-qualified Interest Rates Versus Non-BQ Rates</vt:lpstr>
      <vt:lpstr>Bank-qualified Interest Rates Versus Non-BQ Rates</vt:lpstr>
      <vt:lpstr>Dr. Julie McDonald</vt:lpstr>
      <vt:lpstr>Building Assignments &amp; Academic Priorities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Austin</dc:creator>
  <cp:lastModifiedBy>Brooke Austin</cp:lastModifiedBy>
  <cp:revision>35</cp:revision>
  <cp:lastPrinted>2017-05-01T14:13:32Z</cp:lastPrinted>
  <dcterms:created xsi:type="dcterms:W3CDTF">2016-12-13T18:21:53Z</dcterms:created>
  <dcterms:modified xsi:type="dcterms:W3CDTF">2017-05-02T13:31:31Z</dcterms:modified>
</cp:coreProperties>
</file>